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9" r:id="rId4"/>
    <p:sldId id="260" r:id="rId5"/>
    <p:sldId id="258" r:id="rId6"/>
    <p:sldId id="264" r:id="rId7"/>
    <p:sldId id="261" r:id="rId8"/>
    <p:sldId id="262" r:id="rId9"/>
    <p:sldId id="265" r:id="rId10"/>
    <p:sldId id="267" r:id="rId11"/>
    <p:sldId id="266" r:id="rId12"/>
    <p:sldId id="269" r:id="rId13"/>
    <p:sldId id="268"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708" y="8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320BE5-7E19-406F-AFCA-A6BED6AFF832}" type="datetimeFigureOut">
              <a:rPr lang="en-US" smtClean="0"/>
              <a:pPr/>
              <a:t>3/12/2011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ED9100-797D-4B57-A1D7-E9E66323F10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ED9100-797D-4B57-A1D7-E9E66323F103}"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E1F9C5-F2E8-4B50-B678-3281D381382F}"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F9C5-F2E8-4B50-B678-3281D381382F}"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F9C5-F2E8-4B50-B678-3281D381382F}"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1F9C5-F2E8-4B50-B678-3281D381382F}"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E1F9C5-F2E8-4B50-B678-3281D381382F}" type="datetimeFigureOut">
              <a:rPr lang="en-US" smtClean="0"/>
              <a:pPr/>
              <a:t>3/12/2011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E1F9C5-F2E8-4B50-B678-3281D381382F}"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E1F9C5-F2E8-4B50-B678-3281D381382F}" type="datetimeFigureOut">
              <a:rPr lang="en-US" smtClean="0"/>
              <a:pPr/>
              <a:t>3/12/2011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E1F9C5-F2E8-4B50-B678-3281D381382F}" type="datetimeFigureOut">
              <a:rPr lang="en-US" smtClean="0"/>
              <a:pPr/>
              <a:t>3/12/2011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1F9C5-F2E8-4B50-B678-3281D381382F}" type="datetimeFigureOut">
              <a:rPr lang="en-US" smtClean="0"/>
              <a:pPr/>
              <a:t>3/12/2011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F9C5-F2E8-4B50-B678-3281D381382F}"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1F9C5-F2E8-4B50-B678-3281D381382F}" type="datetimeFigureOut">
              <a:rPr lang="en-US" smtClean="0"/>
              <a:pPr/>
              <a:t>3/12/2011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7C39A4-8827-4F49-A701-3ECFE25D036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1F9C5-F2E8-4B50-B678-3281D381382F}" type="datetimeFigureOut">
              <a:rPr lang="en-US" smtClean="0"/>
              <a:pPr/>
              <a:t>3/12/2011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C39A4-8827-4F49-A701-3ECFE25D03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1470025"/>
          </a:xfrm>
        </p:spPr>
        <p:txBody>
          <a:bodyPr/>
          <a:lstStyle/>
          <a:p>
            <a:r>
              <a:rPr lang="en-US" b="1" dirty="0" smtClean="0">
                <a:solidFill>
                  <a:srgbClr val="FF0000"/>
                </a:solidFill>
              </a:rPr>
              <a:t>MENGAPA KHILAFAH BELUM TEGAK?</a:t>
            </a:r>
            <a:endParaRPr lang="en-US" b="1" dirty="0">
              <a:solidFill>
                <a:srgbClr val="FF0000"/>
              </a:solidFill>
            </a:endParaRPr>
          </a:p>
        </p:txBody>
      </p:sp>
      <p:sp>
        <p:nvSpPr>
          <p:cNvPr id="3" name="Subtitle 2"/>
          <p:cNvSpPr>
            <a:spLocks noGrp="1"/>
          </p:cNvSpPr>
          <p:nvPr>
            <p:ph type="subTitle" idx="1"/>
          </p:nvPr>
        </p:nvSpPr>
        <p:spPr>
          <a:xfrm>
            <a:off x="1371600" y="2971800"/>
            <a:ext cx="6400800" cy="1752600"/>
          </a:xfrm>
        </p:spPr>
        <p:txBody>
          <a:bodyPr/>
          <a:lstStyle/>
          <a:p>
            <a:r>
              <a:rPr lang="id-ID" b="1" noProof="1" smtClean="0">
                <a:solidFill>
                  <a:schemeClr val="accent2">
                    <a:lumMod val="50000"/>
                  </a:schemeClr>
                </a:solidFill>
              </a:rPr>
              <a:t>Oleh: </a:t>
            </a:r>
          </a:p>
          <a:p>
            <a:r>
              <a:rPr lang="id-ID" b="1" noProof="1" smtClean="0">
                <a:solidFill>
                  <a:schemeClr val="accent2">
                    <a:lumMod val="50000"/>
                  </a:schemeClr>
                </a:solidFill>
              </a:rPr>
              <a:t>Hafidz Abdurrahman</a:t>
            </a:r>
            <a:endParaRPr lang="id-ID" b="1" noProof="1">
              <a:solidFill>
                <a:schemeClr val="accent2">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marL="914400" indent="-457200" algn="r" rtl="1">
              <a:buFont typeface="Wingdings" pitchFamily="2" charset="2"/>
              <a:buChar char="ü"/>
            </a:pPr>
            <a:r>
              <a:rPr lang="ar-SA" sz="3600" noProof="1" smtClean="0">
                <a:latin typeface="BakerSignet BT" pitchFamily="34" charset="0"/>
                <a:cs typeface="Traditional Arabic" pitchFamily="2" charset="-78"/>
              </a:rPr>
              <a:t>الإيمان بالدعوة شرط فيمن تقبل منهم النصرة؛</a:t>
            </a:r>
          </a:p>
          <a:p>
            <a:pPr marL="914400" indent="-457200" algn="r" rtl="1">
              <a:buFont typeface="Wingdings" pitchFamily="2" charset="2"/>
              <a:buChar char="ü"/>
            </a:pPr>
            <a:r>
              <a:rPr lang="ar-SA" sz="3600" noProof="1" smtClean="0">
                <a:latin typeface="BakerSignet BT" pitchFamily="34" charset="0"/>
                <a:cs typeface="Traditional Arabic" pitchFamily="2" charset="-78"/>
              </a:rPr>
              <a:t>طلب النصرة لأمرين: أولا، لحماية تبليغ الدعوة؛ وثانيا، لتسلم مقاليد الحكم والسلطان على أساس الدعوة</a:t>
            </a:r>
          </a:p>
          <a:p>
            <a:pPr marL="914400" indent="-457200" algn="r" rtl="1">
              <a:buFont typeface="Wingdings" pitchFamily="2" charset="2"/>
              <a:buChar char="ü"/>
            </a:pPr>
            <a:r>
              <a:rPr lang="ar-SA" sz="3600" noProof="1" smtClean="0">
                <a:latin typeface="BakerSignet BT" pitchFamily="34" charset="0"/>
                <a:cs typeface="Traditional Arabic" pitchFamily="2" charset="-78"/>
              </a:rPr>
              <a:t>رفض إعطاء القوى المستعدة لتقديم النصرة أية ضمانه بأن يكون لأشخاصهم شيء من الحكم والسلطان على سبيل الثمن؛</a:t>
            </a:r>
          </a:p>
          <a:p>
            <a:pPr marL="914400" indent="-457200" algn="r" rtl="1">
              <a:buFont typeface="Wingdings" pitchFamily="2" charset="2"/>
              <a:buChar char="ü"/>
            </a:pPr>
            <a:r>
              <a:rPr lang="ar-SA" sz="3600" noProof="1" smtClean="0">
                <a:latin typeface="BakerSignet BT" pitchFamily="34" charset="0"/>
                <a:cs typeface="Traditional Arabic" pitchFamily="2" charset="-78"/>
              </a:rPr>
              <a:t>يشترط فيمن تقبل منهم النصرة قدرتهم الوقوف في وجه أعداء الدعوة حال قيام الدولة؛ </a:t>
            </a:r>
          </a:p>
          <a:p>
            <a:pPr marL="914400" indent="-457200" algn="r" rtl="1">
              <a:buFont typeface="Wingdings" pitchFamily="2" charset="2"/>
              <a:buChar char="ü"/>
            </a:pPr>
            <a:r>
              <a:rPr lang="ar-SA" sz="3600" noProof="1" smtClean="0">
                <a:latin typeface="BakerSignet BT" pitchFamily="34" charset="0"/>
                <a:cs typeface="Traditional Arabic" pitchFamily="2" charset="-78"/>
              </a:rPr>
              <a:t>يشترط فيمن تقبل منهم النصرة عدم ارتباط بلادهم بمعاهدات دولية لايمكن التحرر منها، مما تتناقض مع الدعوة؛ </a:t>
            </a:r>
          </a:p>
          <a:p>
            <a:pPr marL="914400" indent="-457200" algn="r" rtl="1">
              <a:buNone/>
            </a:pPr>
            <a:r>
              <a:rPr lang="ar-SA" sz="3600" noProof="1" smtClean="0">
                <a:latin typeface="BakerSignet BT" pitchFamily="34" charset="0"/>
                <a:cs typeface="Traditional Arabic" pitchFamily="2" charset="-78"/>
              </a:rPr>
              <a:t> </a:t>
            </a:r>
          </a:p>
          <a:p>
            <a:pPr marL="457200" indent="0" algn="r" rtl="1">
              <a:buNone/>
            </a:pPr>
            <a:endParaRPr lang="id-ID" sz="3600" noProof="1">
              <a:latin typeface="BakerSignet BT" pitchFamily="34" charset="0"/>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Font typeface="Wingdings" pitchFamily="2" charset="2"/>
              <a:buChar char="ü"/>
            </a:pPr>
            <a:r>
              <a:rPr lang="id-ID" i="1" noProof="1" smtClean="0">
                <a:latin typeface="BakerSignet BT" pitchFamily="34" charset="0"/>
              </a:rPr>
              <a:t>Thalab an-nushrah</a:t>
            </a:r>
            <a:r>
              <a:rPr lang="id-ID" noProof="1" smtClean="0">
                <a:latin typeface="BakerSignet BT" pitchFamily="34" charset="0"/>
              </a:rPr>
              <a:t> dilakukan setelah meningkatnya penganiayaan;</a:t>
            </a:r>
            <a:endParaRPr lang="en-US" noProof="1" smtClean="0">
              <a:latin typeface="BakerSignet BT" pitchFamily="34" charset="0"/>
            </a:endParaRPr>
          </a:p>
          <a:p>
            <a:pPr>
              <a:buFont typeface="Wingdings" pitchFamily="2" charset="2"/>
              <a:buChar char="ü"/>
            </a:pPr>
            <a:r>
              <a:rPr lang="en-US" noProof="1" smtClean="0">
                <a:latin typeface="BakerSignet BT" pitchFamily="34" charset="0"/>
              </a:rPr>
              <a:t>Rasul menawarkan sendiri kepada para pemuka kabilah;</a:t>
            </a:r>
          </a:p>
          <a:p>
            <a:pPr>
              <a:buFont typeface="Wingdings" pitchFamily="2" charset="2"/>
              <a:buChar char="ü"/>
            </a:pPr>
            <a:r>
              <a:rPr lang="en-US" i="1" noProof="1" smtClean="0">
                <a:latin typeface="BakerSignet BT" pitchFamily="34" charset="0"/>
              </a:rPr>
              <a:t>Thalab an-nushrah</a:t>
            </a:r>
            <a:r>
              <a:rPr lang="en-US" noProof="1" smtClean="0">
                <a:latin typeface="BakerSignet BT" pitchFamily="34" charset="0"/>
              </a:rPr>
              <a:t> hanya dilakukan kepada pemuka kabilah, serta pihak-pihak yang mempunyai posisi dan kedudukan;</a:t>
            </a:r>
          </a:p>
          <a:p>
            <a:pPr>
              <a:buFont typeface="Wingdings" pitchFamily="2" charset="2"/>
              <a:buChar char="ü"/>
            </a:pPr>
            <a:r>
              <a:rPr lang="en-US" noProof="1" smtClean="0">
                <a:latin typeface="BakerSignet BT" pitchFamily="34" charset="0"/>
              </a:rPr>
              <a:t>Meyakini dakwah menjadi syarat bagi orang yang bisa diterima </a:t>
            </a:r>
            <a:r>
              <a:rPr lang="en-US" i="1" noProof="1" smtClean="0">
                <a:latin typeface="BakerSignet BT" pitchFamily="34" charset="0"/>
              </a:rPr>
              <a:t>nushrah</a:t>
            </a:r>
            <a:r>
              <a:rPr lang="en-US" noProof="1" smtClean="0">
                <a:latin typeface="BakerSignet BT" pitchFamily="34" charset="0"/>
              </a:rPr>
              <a:t>-nya. </a:t>
            </a:r>
          </a:p>
          <a:p>
            <a:pPr>
              <a:buFont typeface="Wingdings" pitchFamily="2" charset="2"/>
              <a:buChar char="ü"/>
            </a:pPr>
            <a:r>
              <a:rPr lang="en-US" i="1" noProof="1" smtClean="0">
                <a:latin typeface="BakerSignet BT" pitchFamily="34" charset="0"/>
              </a:rPr>
              <a:t>Thalab an-nushrah </a:t>
            </a:r>
            <a:r>
              <a:rPr lang="en-US" noProof="1" smtClean="0">
                <a:latin typeface="BakerSignet BT" pitchFamily="34" charset="0"/>
              </a:rPr>
              <a:t>untuk dua kepentingan: </a:t>
            </a:r>
            <a:r>
              <a:rPr lang="en-US" b="1" i="1" noProof="1" smtClean="0">
                <a:latin typeface="BakerSignet BT" pitchFamily="34" charset="0"/>
              </a:rPr>
              <a:t>Pertama</a:t>
            </a:r>
            <a:r>
              <a:rPr lang="en-US" noProof="1" smtClean="0">
                <a:latin typeface="BakerSignet BT" pitchFamily="34" charset="0"/>
              </a:rPr>
              <a:t>, melindungi penyampaian dakwah; </a:t>
            </a:r>
            <a:r>
              <a:rPr lang="en-US" b="1" i="1" noProof="1" smtClean="0">
                <a:latin typeface="BakerSignet BT" pitchFamily="34" charset="0"/>
              </a:rPr>
              <a:t>Kedua</a:t>
            </a:r>
            <a:r>
              <a:rPr lang="en-US" noProof="1" smtClean="0">
                <a:latin typeface="BakerSignet BT" pitchFamily="34" charset="0"/>
              </a:rPr>
              <a:t>, menerima tampuk kekuasaan dan pemerintahan.</a:t>
            </a:r>
            <a:endParaRPr lang="id-ID" noProof="1" smtClean="0">
              <a:latin typeface="BakerSignet BT" pitchFamily="34" charset="0"/>
            </a:endParaRPr>
          </a:p>
          <a:p>
            <a:pPr>
              <a:buFont typeface="Wingdings" pitchFamily="2" charset="2"/>
              <a:buChar char="ü"/>
            </a:pPr>
            <a:endParaRPr lang="id-ID" noProof="1">
              <a:latin typeface="BakerSignet B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20000"/>
          </a:bodyPr>
          <a:lstStyle/>
          <a:p>
            <a:pPr>
              <a:buFont typeface="Wingdings" pitchFamily="2" charset="2"/>
              <a:buChar char="ü"/>
            </a:pPr>
            <a:r>
              <a:rPr lang="en-US" noProof="1" smtClean="0">
                <a:latin typeface="BakerSignet BT" pitchFamily="34" charset="0"/>
              </a:rPr>
              <a:t>Menolak jaminan apapun kepada kekuatan yang siap memberikan </a:t>
            </a:r>
            <a:r>
              <a:rPr lang="id-ID" i="1" noProof="1" smtClean="0">
                <a:latin typeface="BakerSignet BT" pitchFamily="34" charset="0"/>
              </a:rPr>
              <a:t>nushrah</a:t>
            </a:r>
            <a:r>
              <a:rPr lang="en-US" i="1" noProof="1" smtClean="0">
                <a:latin typeface="BakerSignet BT" pitchFamily="34" charset="0"/>
              </a:rPr>
              <a:t>, </a:t>
            </a:r>
            <a:r>
              <a:rPr lang="en-US" noProof="1" smtClean="0">
                <a:latin typeface="BakerSignet BT" pitchFamily="34" charset="0"/>
              </a:rPr>
              <a:t>misalnya memberikan kekuasaan dan pemerintahan kepada tokohnya sebagai kompensasi.</a:t>
            </a:r>
          </a:p>
          <a:p>
            <a:pPr>
              <a:buFont typeface="Wingdings" pitchFamily="2" charset="2"/>
              <a:buChar char="ü"/>
            </a:pPr>
            <a:r>
              <a:rPr lang="en-US" noProof="1" smtClean="0">
                <a:latin typeface="BakerSignet BT" pitchFamily="34" charset="0"/>
              </a:rPr>
              <a:t>Orang yang memberikan </a:t>
            </a:r>
            <a:r>
              <a:rPr lang="en-US" i="1" noProof="1" smtClean="0">
                <a:latin typeface="BakerSignet BT" pitchFamily="34" charset="0"/>
              </a:rPr>
              <a:t>nushrah </a:t>
            </a:r>
            <a:r>
              <a:rPr lang="en-US" noProof="1" smtClean="0">
                <a:latin typeface="BakerSignet BT" pitchFamily="34" charset="0"/>
              </a:rPr>
              <a:t>disyaratkan harus mampu menghadapi musuh dakwah, ketika negara berdiri.</a:t>
            </a:r>
          </a:p>
          <a:p>
            <a:pPr>
              <a:buFont typeface="Wingdings" pitchFamily="2" charset="2"/>
              <a:buChar char="ü"/>
            </a:pPr>
            <a:r>
              <a:rPr lang="en-US" noProof="1" smtClean="0">
                <a:latin typeface="BakerSignet BT" pitchFamily="34" charset="0"/>
              </a:rPr>
              <a:t>Orang yang memberikan </a:t>
            </a:r>
            <a:r>
              <a:rPr lang="en-US" i="1" noProof="1" smtClean="0">
                <a:latin typeface="BakerSignet BT" pitchFamily="34" charset="0"/>
              </a:rPr>
              <a:t>nushrah </a:t>
            </a:r>
            <a:r>
              <a:rPr lang="en-US" noProof="1" smtClean="0">
                <a:latin typeface="BakerSignet BT" pitchFamily="34" charset="0"/>
              </a:rPr>
              <a:t>disyaratkan negerinya tidak terikat dengan perjanjian internasional yang tidak bisa dilepaskan, sesuatu yang </a:t>
            </a:r>
            <a:r>
              <a:rPr lang="en-US" i="1" noProof="1" smtClean="0">
                <a:latin typeface="BakerSignet BT" pitchFamily="34" charset="0"/>
              </a:rPr>
              <a:t>nota bene</a:t>
            </a:r>
            <a:r>
              <a:rPr lang="en-US" noProof="1" smtClean="0">
                <a:latin typeface="BakerSignet BT" pitchFamily="34" charset="0"/>
              </a:rPr>
              <a:t> bertentangan dengan dakwah..</a:t>
            </a:r>
          </a:p>
          <a:p>
            <a:pPr marL="0" indent="0">
              <a:buNone/>
            </a:pPr>
            <a:endParaRPr lang="en-US" b="1" noProof="1" smtClean="0">
              <a:latin typeface="BakerSignet BT" pitchFamily="34" charset="0"/>
            </a:endParaRPr>
          </a:p>
          <a:p>
            <a:pPr marL="0" indent="0">
              <a:buNone/>
            </a:pPr>
            <a:r>
              <a:rPr lang="en-US" b="1" noProof="1" smtClean="0">
                <a:latin typeface="BakerSignet BT" pitchFamily="34" charset="0"/>
              </a:rPr>
              <a:t>(al-’Allamah Syaikh Muhammad Khair Haikal, </a:t>
            </a:r>
            <a:r>
              <a:rPr lang="en-US" b="1" i="1" noProof="1" smtClean="0">
                <a:latin typeface="BakerSignet BT" pitchFamily="34" charset="0"/>
              </a:rPr>
              <a:t>al-Jihad wa al-Qital fi as-Siyasah as-Syar’iyyah</a:t>
            </a:r>
            <a:r>
              <a:rPr lang="en-US" b="1" noProof="1" smtClean="0">
                <a:latin typeface="BakerSignet BT" pitchFamily="34" charset="0"/>
              </a:rPr>
              <a:t>, Juz I, hal. 406-413)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err="1" smtClean="0"/>
              <a:t>Kapan</a:t>
            </a:r>
            <a:r>
              <a:rPr lang="en-US" b="1" dirty="0" smtClean="0"/>
              <a:t> </a:t>
            </a:r>
            <a:r>
              <a:rPr lang="en-US" b="1" dirty="0" err="1" smtClean="0"/>
              <a:t>Khilafah</a:t>
            </a:r>
            <a:r>
              <a:rPr lang="en-US" b="1" dirty="0" smtClean="0"/>
              <a:t> </a:t>
            </a:r>
            <a:r>
              <a:rPr lang="en-US" b="1" dirty="0" err="1" smtClean="0"/>
              <a:t>Berdiri</a:t>
            </a:r>
            <a:r>
              <a:rPr lang="en-US" b="1" dirty="0" smtClean="0"/>
              <a:t>?</a:t>
            </a:r>
            <a:endParaRPr lang="en-US" b="1"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id-ID" noProof="1" smtClean="0">
                <a:latin typeface="BakerSignet BT" pitchFamily="34" charset="0"/>
              </a:rPr>
              <a:t>Ketika umat yang mempunyai kekuasaan telah mempunyai kesadaran umum tentang Islam, dan kesadaran politik yang benar;</a:t>
            </a:r>
          </a:p>
          <a:p>
            <a:pPr>
              <a:buFont typeface="Wingdings" pitchFamily="2" charset="2"/>
              <a:buChar char="q"/>
            </a:pPr>
            <a:r>
              <a:rPr lang="id-ID" noProof="1" smtClean="0">
                <a:latin typeface="BakerSignet BT" pitchFamily="34" charset="0"/>
              </a:rPr>
              <a:t>Kekuatan mereka dipimpin oleh partai politik ide</a:t>
            </a:r>
            <a:r>
              <a:rPr lang="en-US" noProof="1" smtClean="0">
                <a:latin typeface="BakerSignet BT" pitchFamily="34" charset="0"/>
              </a:rPr>
              <a:t>o</a:t>
            </a:r>
            <a:r>
              <a:rPr lang="id-ID" noProof="1" smtClean="0">
                <a:latin typeface="BakerSignet BT" pitchFamily="34" charset="0"/>
              </a:rPr>
              <a:t>logis yang menjadi </a:t>
            </a:r>
            <a:r>
              <a:rPr lang="id-ID" i="1" noProof="1" smtClean="0">
                <a:latin typeface="BakerSignet BT" pitchFamily="34" charset="0"/>
              </a:rPr>
              <a:t>lisan al-umah</a:t>
            </a:r>
            <a:r>
              <a:rPr lang="id-ID" noProof="1" smtClean="0">
                <a:latin typeface="BakerSignet BT" pitchFamily="34" charset="0"/>
              </a:rPr>
              <a:t>;</a:t>
            </a:r>
          </a:p>
          <a:p>
            <a:pPr>
              <a:buFont typeface="Wingdings" pitchFamily="2" charset="2"/>
              <a:buChar char="q"/>
            </a:pPr>
            <a:r>
              <a:rPr lang="id-ID" noProof="1" smtClean="0">
                <a:latin typeface="BakerSignet BT" pitchFamily="34" charset="0"/>
              </a:rPr>
              <a:t>Kekuatan yang dipimpin oleh partai ideologis tersebut dikonsolidasikan dengan kekuatan </a:t>
            </a:r>
            <a:r>
              <a:rPr lang="id-ID" i="1" noProof="1" smtClean="0">
                <a:latin typeface="BakerSignet BT" pitchFamily="34" charset="0"/>
              </a:rPr>
              <a:t>ahl an-nushrah</a:t>
            </a:r>
            <a:r>
              <a:rPr lang="id-ID" noProof="1" smtClean="0">
                <a:latin typeface="BakerSignet BT" pitchFamily="34" charset="0"/>
              </a:rPr>
              <a:t>. </a:t>
            </a:r>
          </a:p>
          <a:p>
            <a:pPr>
              <a:buFont typeface="Wingdings" pitchFamily="2" charset="2"/>
              <a:buChar char="q"/>
            </a:pPr>
            <a:r>
              <a:rPr lang="id-ID" noProof="1" smtClean="0">
                <a:latin typeface="BakerSignet BT" pitchFamily="34" charset="0"/>
              </a:rPr>
              <a:t>Saat itulah, Khilafah dengan izin Allah akan berdiri.</a:t>
            </a:r>
            <a:endParaRPr lang="id-ID" noProof="1">
              <a:latin typeface="BakerSignet B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1258888" y="4062413"/>
            <a:ext cx="6264275" cy="1311275"/>
          </a:xfrm>
          <a:prstGeom prst="rect">
            <a:avLst/>
          </a:prstGeom>
          <a:noFill/>
          <a:ln w="9525">
            <a:noFill/>
            <a:miter lim="800000"/>
            <a:headEnd/>
            <a:tailEnd/>
          </a:ln>
        </p:spPr>
        <p:txBody>
          <a:bodyPr>
            <a:spAutoFit/>
          </a:bodyPr>
          <a:lstStyle/>
          <a:p>
            <a:pPr algn="ctr" rtl="1">
              <a:spcBef>
                <a:spcPct val="50000"/>
              </a:spcBef>
            </a:pPr>
            <a:r>
              <a:rPr lang="ar-SA" sz="3200" b="1">
                <a:cs typeface="DecoType Thuluth" pitchFamily="2" charset="-78"/>
              </a:rPr>
              <a:t>وأخير دعوانا </a:t>
            </a:r>
          </a:p>
          <a:p>
            <a:pPr algn="ctr" rtl="1">
              <a:spcBef>
                <a:spcPct val="50000"/>
              </a:spcBef>
            </a:pPr>
            <a:r>
              <a:rPr lang="ar-SA" sz="3200" b="1">
                <a:cs typeface="DecoType Thuluth" pitchFamily="2" charset="-78"/>
              </a:rPr>
              <a:t>أن الحمد لله رب العالمين</a:t>
            </a:r>
            <a:endParaRPr lang="en-US" sz="3200" b="1">
              <a:cs typeface="DecoType Thuluth" pitchFamily="2"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id-ID" b="1" noProof="1" smtClean="0"/>
              <a:t>Prasyarat Negara Khilafah </a:t>
            </a:r>
            <a:endParaRPr lang="id-ID" b="1" noProof="1"/>
          </a:p>
        </p:txBody>
      </p:sp>
      <p:sp>
        <p:nvSpPr>
          <p:cNvPr id="3" name="Content Placeholder 2"/>
          <p:cNvSpPr>
            <a:spLocks noGrp="1"/>
          </p:cNvSpPr>
          <p:nvPr>
            <p:ph idx="1"/>
          </p:nvPr>
        </p:nvSpPr>
        <p:spPr>
          <a:xfrm>
            <a:off x="457200" y="1600200"/>
            <a:ext cx="8229600" cy="4953000"/>
          </a:xfrm>
        </p:spPr>
        <p:txBody>
          <a:bodyPr>
            <a:normAutofit/>
          </a:bodyPr>
          <a:lstStyle/>
          <a:p>
            <a:pPr marL="0" indent="0" algn="r" rtl="1">
              <a:buNone/>
            </a:pPr>
            <a:r>
              <a:rPr lang="ar-SA" dirty="0" smtClean="0">
                <a:cs typeface="Traditional Arabic" pitchFamily="2" charset="-78"/>
              </a:rPr>
              <a:t>قال العلامة الشيخ عبد القديم زلوم عن الأقطار التي تنعقد بها الخلافة أن تتوفر فيها الشروط الأربعة: </a:t>
            </a:r>
          </a:p>
          <a:p>
            <a:pPr marL="0" indent="0" algn="r" rtl="1">
              <a:buNone/>
              <a:tabLst>
                <a:tab pos="914400" algn="r"/>
              </a:tabLst>
            </a:pPr>
            <a:r>
              <a:rPr lang="ar-SA" b="1" dirty="0" smtClean="0">
                <a:cs typeface="Traditional Arabic" pitchFamily="2" charset="-78"/>
              </a:rPr>
              <a:t>أحدها</a:t>
            </a:r>
            <a:r>
              <a:rPr lang="ar-SA" dirty="0" smtClean="0">
                <a:cs typeface="Traditional Arabic" pitchFamily="2" charset="-78"/>
              </a:rPr>
              <a:t>: 	أن يكون سلطان ذلك القطر سلطانا ذاتيا، يستند إلى المسلمين 	وحدهم، لا إلى دولة كافرة، أو نفوذ كافر؛</a:t>
            </a:r>
          </a:p>
          <a:p>
            <a:pPr marL="0" indent="0" algn="r" rtl="1">
              <a:buNone/>
              <a:tabLst>
                <a:tab pos="914400" algn="r"/>
              </a:tabLst>
            </a:pPr>
            <a:r>
              <a:rPr lang="ar-SA" b="1" dirty="0" smtClean="0">
                <a:cs typeface="Traditional Arabic" pitchFamily="2" charset="-78"/>
              </a:rPr>
              <a:t>ثانيها</a:t>
            </a:r>
            <a:r>
              <a:rPr lang="ar-SA" dirty="0" smtClean="0">
                <a:cs typeface="Traditional Arabic" pitchFamily="2" charset="-78"/>
              </a:rPr>
              <a:t>: 	أن يكون أمان المسلمين في ذلك القطر بأمان الإسلام، لا  بأمان 	الكفر، أي أن تكون حمايته من الداخل والخارج  حماية إسلام من 	قوة المسلمين، باعتبارها قوة إسلامية  بحتة؛</a:t>
            </a:r>
          </a:p>
          <a:p>
            <a:pPr marL="0" indent="0" algn="r" rtl="1">
              <a:buNone/>
              <a:tabLst>
                <a:tab pos="914400" algn="r"/>
              </a:tabLst>
            </a:pPr>
            <a:r>
              <a:rPr lang="ar-SA" b="1" dirty="0" smtClean="0">
                <a:cs typeface="Traditional Arabic" pitchFamily="2" charset="-78"/>
              </a:rPr>
              <a:t>ثالثها</a:t>
            </a:r>
            <a:r>
              <a:rPr lang="ar-SA" dirty="0" smtClean="0">
                <a:cs typeface="Traditional Arabic" pitchFamily="2" charset="-78"/>
              </a:rPr>
              <a:t>: 	أن يبدأ حالا بمباشرة تطبيق الإسلام كاملا تطبيقا إنقلابيا شاملا، 	وأن يكون متلبسا بحمل الدعوة الإسلامية؛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normAutofit/>
          </a:bodyPr>
          <a:lstStyle/>
          <a:p>
            <a:pPr marL="0" indent="0" algn="r" rtl="1">
              <a:buNone/>
              <a:tabLst>
                <a:tab pos="914400" algn="r"/>
              </a:tabLst>
            </a:pPr>
            <a:r>
              <a:rPr lang="ar-SA" b="1" dirty="0" smtClean="0">
                <a:cs typeface="Traditional Arabic" pitchFamily="2" charset="-78"/>
              </a:rPr>
              <a:t>رابعها</a:t>
            </a:r>
            <a:r>
              <a:rPr lang="ar-SA" dirty="0" smtClean="0">
                <a:cs typeface="Traditional Arabic" pitchFamily="2" charset="-78"/>
              </a:rPr>
              <a:t>: 	أن يكون الخليفة المبايع مستكملا شروط انعقاد الخلافة، وإن لم يكن 	مستوفيا شروط الأفضلية، لأن العبرة بشروط الإنعقاد؛</a:t>
            </a:r>
          </a:p>
          <a:p>
            <a:pPr marL="0" indent="0" algn="l">
              <a:buNone/>
            </a:pPr>
            <a:endParaRPr lang="en-US" sz="2400" i="1" dirty="0">
              <a:latin typeface="BakerSignet BT" pitchFamily="34" charset="0"/>
              <a:cs typeface="Traditional Arabic" pitchFamily="2" charset="-78"/>
            </a:endParaRPr>
          </a:p>
          <a:p>
            <a:pPr marL="0" indent="0" algn="l">
              <a:buNone/>
            </a:pPr>
            <a:r>
              <a:rPr lang="id-ID" sz="2400" noProof="1" smtClean="0">
                <a:latin typeface="BakerSignet BT" pitchFamily="34" charset="0"/>
                <a:cs typeface="Traditional Arabic" pitchFamily="2" charset="-78"/>
              </a:rPr>
              <a:t>Al-’Allamah Syaikh </a:t>
            </a:r>
            <a:r>
              <a:rPr lang="en-US" sz="2400" noProof="1" smtClean="0">
                <a:latin typeface="BakerSignet BT" pitchFamily="34" charset="0"/>
                <a:cs typeface="Traditional Arabic" pitchFamily="2" charset="-78"/>
              </a:rPr>
              <a:t>‘Abd al-Qadim Zallum menyatakan tentang wilayah yang berhasil menegakkan Khilafah harus memenuhi 4 syarat: </a:t>
            </a:r>
            <a:r>
              <a:rPr lang="en-US" sz="2400" b="1" i="1" noProof="1" smtClean="0">
                <a:latin typeface="BakerSignet BT" pitchFamily="34" charset="0"/>
                <a:cs typeface="Traditional Arabic" pitchFamily="2" charset="-78"/>
              </a:rPr>
              <a:t>Pertama</a:t>
            </a:r>
            <a:r>
              <a:rPr lang="en-US" sz="2400" noProof="1" smtClean="0">
                <a:latin typeface="BakerSignet BT" pitchFamily="34" charset="0"/>
                <a:cs typeface="Traditional Arabic" pitchFamily="2" charset="-78"/>
              </a:rPr>
              <a:t>, kekuasaan wilayah tersebut bersifat independen, hanya bersandar kepada kaum Muslim, bukan kepada negara Kafir, atau di bawah cengkraman kaum Kafir. </a:t>
            </a:r>
            <a:r>
              <a:rPr lang="en-US" sz="2400" b="1" i="1" noProof="1" smtClean="0">
                <a:latin typeface="BakerSignet BT" pitchFamily="34" charset="0"/>
                <a:cs typeface="Traditional Arabic" pitchFamily="2" charset="-78"/>
              </a:rPr>
              <a:t>Kedua</a:t>
            </a:r>
            <a:r>
              <a:rPr lang="en-US" sz="2400" noProof="1" smtClean="0">
                <a:latin typeface="BakerSignet BT" pitchFamily="34" charset="0"/>
                <a:cs typeface="Traditional Arabic" pitchFamily="2" charset="-78"/>
              </a:rPr>
              <a:t>, keamanan kaum Muslim di wilayah itu di tangan Islam, bukan keamanan Kufur, dimana perlindungan terhadap ancaman dari dalam maupun luar, merupakan perlindungan Islam bersumber dari kekuatan kaum Muslim sebagai kekuatan Islam murni. </a:t>
            </a:r>
            <a:r>
              <a:rPr lang="en-US" sz="2400" b="1" i="1" noProof="1" smtClean="0">
                <a:latin typeface="BakerSignet BT" pitchFamily="34" charset="0"/>
                <a:cs typeface="Traditional Arabic" pitchFamily="2" charset="-78"/>
              </a:rPr>
              <a:t>Ketiga</a:t>
            </a:r>
            <a:r>
              <a:rPr lang="en-US" sz="2400" noProof="1" smtClean="0">
                <a:latin typeface="BakerSignet BT" pitchFamily="34" charset="0"/>
                <a:cs typeface="Traditional Arabic" pitchFamily="2" charset="-78"/>
              </a:rPr>
              <a:t>, memulai seketika dengan menerapkan Islam secara total, revolusioner dan menyeluruh, serta siap mengemban dakwah Islam.. </a:t>
            </a:r>
            <a:endParaRPr lang="id-ID" sz="2400" noProof="1" smtClean="0">
              <a:latin typeface="BakerSignet BT" pitchFamily="34" charset="0"/>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410200"/>
          </a:xfrm>
        </p:spPr>
        <p:txBody>
          <a:bodyPr>
            <a:normAutofit/>
          </a:bodyPr>
          <a:lstStyle/>
          <a:p>
            <a:pPr marL="0" indent="0" algn="l">
              <a:buNone/>
            </a:pPr>
            <a:r>
              <a:rPr lang="en-US" sz="2400" b="1" i="1" noProof="1" smtClean="0">
                <a:latin typeface="BakerSignet BT" pitchFamily="34" charset="0"/>
                <a:cs typeface="Traditional Arabic" pitchFamily="2" charset="-78"/>
              </a:rPr>
              <a:t>Keempat</a:t>
            </a:r>
            <a:r>
              <a:rPr lang="en-US" sz="2400" noProof="1" smtClean="0">
                <a:latin typeface="BakerSignet BT" pitchFamily="34" charset="0"/>
                <a:cs typeface="Traditional Arabic" pitchFamily="2" charset="-78"/>
              </a:rPr>
              <a:t>, Khalifah yang dibai’at harus memenuhi syarat pengangkatan Khilafah (Muslim, laki-laki, baligh, berakal, merdeka, adil dan mampu), sekalipun belum memenuhi syarat keutamaan. Sebab, yang menjadi patokan adalah syarat </a:t>
            </a:r>
            <a:r>
              <a:rPr lang="en-US" sz="2400" i="1" noProof="1" smtClean="0">
                <a:latin typeface="BakerSignet BT" pitchFamily="34" charset="0"/>
                <a:cs typeface="Traditional Arabic" pitchFamily="2" charset="-78"/>
              </a:rPr>
              <a:t>in’iqad </a:t>
            </a:r>
            <a:r>
              <a:rPr lang="en-US" sz="2400" noProof="1" smtClean="0">
                <a:latin typeface="BakerSignet BT" pitchFamily="34" charset="0"/>
                <a:cs typeface="Traditional Arabic" pitchFamily="2" charset="-78"/>
              </a:rPr>
              <a:t>(pengangkatan).  (al-’Allamah Syaikh ‘Abd al-Qadim Zallum, </a:t>
            </a:r>
            <a:r>
              <a:rPr lang="en-US" sz="2400" i="1" noProof="1" smtClean="0">
                <a:latin typeface="BakerSignet BT" pitchFamily="34" charset="0"/>
                <a:cs typeface="Traditional Arabic" pitchFamily="2" charset="-78"/>
              </a:rPr>
              <a:t>Nidzam al-Hukmi fi al-Islam, </a:t>
            </a:r>
            <a:r>
              <a:rPr lang="en-US" sz="2400" noProof="1" smtClean="0">
                <a:latin typeface="BakerSignet BT" pitchFamily="34" charset="0"/>
                <a:cs typeface="Traditional Arabic" pitchFamily="2" charset="-78"/>
              </a:rPr>
              <a:t>59-60)</a:t>
            </a:r>
          </a:p>
          <a:p>
            <a:pPr marL="0" indent="0" algn="l">
              <a:buNone/>
            </a:pPr>
            <a:endParaRPr lang="en-US" sz="2400" noProof="1">
              <a:latin typeface="BakerSignet BT" pitchFamily="34" charset="0"/>
              <a:cs typeface="Traditional Arabic" pitchFamily="2" charset="-78"/>
            </a:endParaRPr>
          </a:p>
          <a:p>
            <a:pPr marL="0" indent="0" algn="l">
              <a:buNone/>
            </a:pPr>
            <a:endParaRPr lang="en-US" sz="2400" noProof="1" smtClean="0">
              <a:latin typeface="BakerSignet BT" pitchFamily="34" charset="0"/>
              <a:cs typeface="Traditional Arabic" pitchFamily="2" charset="-78"/>
            </a:endParaRPr>
          </a:p>
          <a:p>
            <a:pPr marL="0" indent="0" algn="l">
              <a:buNone/>
            </a:pPr>
            <a:endParaRPr lang="en-US" sz="2400" noProof="1">
              <a:latin typeface="BakerSignet BT" pitchFamily="34" charset="0"/>
              <a:cs typeface="Traditional Arabic" pitchFamily="2" charset="-78"/>
            </a:endParaRPr>
          </a:p>
          <a:p>
            <a:pPr marL="0" indent="0" algn="l">
              <a:buNone/>
            </a:pPr>
            <a:endParaRPr lang="en-US" sz="2400" noProof="1" smtClean="0">
              <a:latin typeface="BakerSignet BT" pitchFamily="34" charset="0"/>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noProof="1" smtClean="0"/>
              <a:t>Khilafah Masalah </a:t>
            </a:r>
            <a:r>
              <a:rPr lang="id-ID" b="1" i="1" noProof="1" smtClean="0"/>
              <a:t>Nashrullah</a:t>
            </a:r>
            <a:endParaRPr lang="id-ID" b="1" i="1" noProof="1"/>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a:buFont typeface="Wingdings" pitchFamily="2" charset="2"/>
              <a:buChar char="q"/>
            </a:pPr>
            <a:r>
              <a:rPr lang="id-ID" sz="3100" noProof="1" smtClean="0">
                <a:latin typeface="BakerSignet BT" pitchFamily="34" charset="0"/>
              </a:rPr>
              <a:t>Kapan, di mana, dan kepada siapa </a:t>
            </a:r>
            <a:r>
              <a:rPr lang="id-ID" sz="3100" i="1" noProof="1" smtClean="0">
                <a:latin typeface="BakerSignet BT" pitchFamily="34" charset="0"/>
              </a:rPr>
              <a:t>Nashrullah </a:t>
            </a:r>
            <a:r>
              <a:rPr lang="id-ID" sz="3100" noProof="1" smtClean="0">
                <a:latin typeface="BakerSignet BT" pitchFamily="34" charset="0"/>
              </a:rPr>
              <a:t>diberikan adalah otoritas Allah SWT</a:t>
            </a:r>
            <a:r>
              <a:rPr lang="en-US" sz="3100" noProof="1" smtClean="0">
                <a:latin typeface="BakerSignet BT" pitchFamily="34" charset="0"/>
              </a:rPr>
              <a:t>..</a:t>
            </a:r>
          </a:p>
          <a:p>
            <a:pPr>
              <a:buFont typeface="Wingdings" pitchFamily="2" charset="2"/>
              <a:buChar char="q"/>
            </a:pPr>
            <a:r>
              <a:rPr lang="en-US" sz="3100" i="1" noProof="1" smtClean="0">
                <a:latin typeface="BakerSignet BT" pitchFamily="34" charset="0"/>
              </a:rPr>
              <a:t>Nashrullah</a:t>
            </a:r>
            <a:r>
              <a:rPr lang="en-US" sz="3100" noProof="1" smtClean="0">
                <a:latin typeface="BakerSignet BT" pitchFamily="34" charset="0"/>
              </a:rPr>
              <a:t> diberikan oleh Allah, setelah kita menolong-Nya, dengan mengupayakan hukum sebab akibat:</a:t>
            </a:r>
            <a:endParaRPr lang="ar-SA" sz="3100" noProof="1" smtClean="0">
              <a:latin typeface="BakerSignet BT" pitchFamily="34" charset="0"/>
            </a:endParaRPr>
          </a:p>
          <a:p>
            <a:pPr>
              <a:buNone/>
            </a:pPr>
            <a:endParaRPr lang="en-US" sz="1400" noProof="1" smtClean="0">
              <a:latin typeface="BakerSignet BT" pitchFamily="34" charset="0"/>
            </a:endParaRPr>
          </a:p>
          <a:p>
            <a:pPr marL="0" indent="0" algn="r" rtl="1">
              <a:buNone/>
            </a:pPr>
            <a:r>
              <a:rPr lang="ar-SA" sz="3900" noProof="1" smtClean="0">
                <a:latin typeface="BakerSignet BT" pitchFamily="34" charset="0"/>
                <a:cs typeface="Traditional Arabic" pitchFamily="2" charset="-78"/>
              </a:rPr>
              <a:t>قال تعالى: </a:t>
            </a:r>
            <a:r>
              <a:rPr lang="ar-SA" sz="3900" b="1" noProof="1" smtClean="0">
                <a:latin typeface="BakerSignet BT" pitchFamily="34" charset="0"/>
                <a:cs typeface="Traditional Arabic" pitchFamily="2" charset="-78"/>
              </a:rPr>
              <a:t>﴿إِن تَنصُرُوا ٱللَّهَ يَنصُرْكُمْ﴾، </a:t>
            </a:r>
            <a:r>
              <a:rPr lang="ar-SA" sz="3900" noProof="1" smtClean="0">
                <a:latin typeface="BakerSignet BT" pitchFamily="34" charset="0"/>
                <a:cs typeface="Traditional Arabic" pitchFamily="2" charset="-78"/>
              </a:rPr>
              <a:t>وفسر الرازي فجعل نصرنا لـه مقدماً على نصره لنا. </a:t>
            </a:r>
          </a:p>
          <a:p>
            <a:pPr marL="0" indent="0" algn="r" rtl="1">
              <a:buNone/>
            </a:pPr>
            <a:endParaRPr lang="ar-SA" sz="1800" noProof="1">
              <a:latin typeface="BakerSignet BT" pitchFamily="34" charset="0"/>
              <a:cs typeface="Traditional Arabic" pitchFamily="2" charset="-78"/>
            </a:endParaRPr>
          </a:p>
          <a:p>
            <a:pPr marL="346075" indent="0">
              <a:buNone/>
            </a:pPr>
            <a:r>
              <a:rPr lang="en-US" sz="3100" i="1" noProof="1" smtClean="0">
                <a:latin typeface="BakerSignet BT" pitchFamily="34" charset="0"/>
                <a:cs typeface="Traditional Arabic" pitchFamily="2" charset="-78"/>
              </a:rPr>
              <a:t>Allah berfirman: “Jika kalian menolong Allah, maka Dia pasti akan menolong kalian.” </a:t>
            </a:r>
            <a:r>
              <a:rPr lang="en-US" sz="3100" b="1" noProof="1" smtClean="0">
                <a:latin typeface="BakerSignet BT" pitchFamily="34" charset="0"/>
                <a:cs typeface="Traditional Arabic" pitchFamily="2" charset="-78"/>
              </a:rPr>
              <a:t>(Q.s. Muhammad: 7). </a:t>
            </a:r>
            <a:r>
              <a:rPr lang="en-US" sz="3100" noProof="1" smtClean="0">
                <a:latin typeface="BakerSignet BT" pitchFamily="34" charset="0"/>
                <a:cs typeface="Traditional Arabic" pitchFamily="2" charset="-78"/>
              </a:rPr>
              <a:t>Ar-Razi menafsirkan, “Dia menjadikan pertolongan kita kepada-Nya harus diberikan lebih dulu agar Dia memberikan pertolongan-Nya kepada kita.</a:t>
            </a:r>
            <a:r>
              <a:rPr lang="en-US" sz="3100" i="1" noProof="1" smtClean="0">
                <a:latin typeface="BakerSignet BT" pitchFamily="34" charset="0"/>
                <a:cs typeface="Traditional Arabic" pitchFamily="2" charset="-78"/>
              </a:rPr>
              <a:t> </a:t>
            </a:r>
            <a:endParaRPr lang="id-ID" sz="3100" i="1" noProof="1">
              <a:latin typeface="BakerSignet BT" pitchFamily="34" charset="0"/>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867400"/>
          </a:xfrm>
        </p:spPr>
        <p:txBody>
          <a:bodyPr>
            <a:normAutofit fontScale="92500" lnSpcReduction="20000"/>
          </a:bodyPr>
          <a:lstStyle/>
          <a:p>
            <a:pPr marL="0" indent="0" algn="r" rtl="1">
              <a:buNone/>
            </a:pPr>
            <a:r>
              <a:rPr lang="ar-SA" sz="3900" noProof="1" smtClean="0">
                <a:cs typeface="Traditional Arabic" pitchFamily="2" charset="-78"/>
              </a:rPr>
              <a:t>وأضاف الرازي قائلا: (والجواب: أنه لا امتناع في أن يصدر عن الحق فعل، فيصير ذلك سبباً لصدور فعل عنا، ثم الفعل عنا ينساق إلى فعل آخر يصدر عن الرب، فإن أسباب الحوادث ومسبباتها متسلسلة على ترتيب عجيب يعجز عن إدراك كيفيته أكثر العقول البشرية) </a:t>
            </a:r>
          </a:p>
          <a:p>
            <a:pPr marL="0" indent="0">
              <a:buNone/>
            </a:pPr>
            <a:endParaRPr lang="en-US" sz="1200" dirty="0" smtClean="0">
              <a:latin typeface="BakerSignet BT" pitchFamily="34" charset="0"/>
            </a:endParaRPr>
          </a:p>
          <a:p>
            <a:pPr marL="346075" indent="0">
              <a:buNone/>
            </a:pPr>
            <a:r>
              <a:rPr lang="id-ID" sz="3000" i="1" noProof="1" smtClean="0">
                <a:latin typeface="BakerSignet BT" pitchFamily="34" charset="0"/>
              </a:rPr>
              <a:t>Ar-Razi menambahkan, “Jawabannya, bahwa tidak ada larangan jika perbuatan itu lahir dari al-Haq (Allah), sehingga itu menjadi alasan mengapa kita harus melakukan perbuatan. Lalu, perbuatan kita diselaraskan dengan perbuatan lain yang datang dari Allah, karena sebab-sebab berbagai peristiwa dan akibatnya selalu terkait dengan urutan yang menakjubkan, yang tidak mampu dijangkau kaifiyahnya oleh akal manusia.”</a:t>
            </a:r>
            <a:r>
              <a:rPr lang="id-ID" sz="3000" noProof="1" smtClean="0">
                <a:latin typeface="BakerSignet BT" pitchFamily="34" charset="0"/>
              </a:rPr>
              <a:t> </a:t>
            </a:r>
            <a:r>
              <a:rPr lang="id-ID" sz="3000" b="1" noProof="1" smtClean="0">
                <a:latin typeface="BakerSignet BT" pitchFamily="34" charset="0"/>
              </a:rPr>
              <a:t>(ar-Razi, </a:t>
            </a:r>
            <a:r>
              <a:rPr lang="id-ID" sz="3000" b="1" i="1" noProof="1" smtClean="0">
                <a:latin typeface="BakerSignet BT" pitchFamily="34" charset="0"/>
              </a:rPr>
              <a:t>Tafsir ar-Razi, </a:t>
            </a:r>
            <a:r>
              <a:rPr lang="id-ID" sz="3000" b="1" noProof="1" smtClean="0">
                <a:latin typeface="BakerSignet BT" pitchFamily="34" charset="0"/>
              </a:rPr>
              <a:t>Juz XXXII, hal. 349)</a:t>
            </a:r>
            <a:endParaRPr lang="id-ID" sz="3000" b="1" noProof="1">
              <a:latin typeface="BakerSignet B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err="1" smtClean="0"/>
              <a:t>Hukum</a:t>
            </a:r>
            <a:r>
              <a:rPr lang="en-US" b="1" dirty="0" smtClean="0"/>
              <a:t> </a:t>
            </a:r>
            <a:r>
              <a:rPr lang="en-US" b="1" dirty="0" err="1" smtClean="0"/>
              <a:t>Sebab-Akibat</a:t>
            </a:r>
            <a:r>
              <a:rPr lang="en-US" b="1" dirty="0" smtClean="0"/>
              <a:t/>
            </a:r>
            <a:br>
              <a:rPr lang="en-US" b="1" dirty="0" smtClean="0"/>
            </a:br>
            <a:r>
              <a:rPr lang="en-US" b="1" dirty="0" smtClean="0"/>
              <a:t>Agar </a:t>
            </a:r>
            <a:r>
              <a:rPr lang="en-US" b="1" dirty="0" err="1" smtClean="0"/>
              <a:t>Prasyarat</a:t>
            </a:r>
            <a:r>
              <a:rPr lang="en-US" b="1" dirty="0" smtClean="0"/>
              <a:t> </a:t>
            </a:r>
            <a:r>
              <a:rPr lang="en-US" b="1" dirty="0" err="1" smtClean="0"/>
              <a:t>itu</a:t>
            </a:r>
            <a:r>
              <a:rPr lang="en-US" b="1" dirty="0" smtClean="0"/>
              <a:t> </a:t>
            </a:r>
            <a:r>
              <a:rPr lang="en-US" b="1" dirty="0" err="1" smtClean="0"/>
              <a:t>Terwujud</a:t>
            </a:r>
            <a:r>
              <a:rPr lang="en-US" dirty="0" smtClean="0"/>
              <a:t>?</a:t>
            </a:r>
            <a:endParaRPr lang="en-US" dirty="0"/>
          </a:p>
        </p:txBody>
      </p:sp>
      <p:sp>
        <p:nvSpPr>
          <p:cNvPr id="3" name="Content Placeholder 2"/>
          <p:cNvSpPr>
            <a:spLocks noGrp="1"/>
          </p:cNvSpPr>
          <p:nvPr>
            <p:ph idx="1"/>
          </p:nvPr>
        </p:nvSpPr>
        <p:spPr>
          <a:xfrm>
            <a:off x="457200" y="2027237"/>
            <a:ext cx="8229600" cy="4525963"/>
          </a:xfrm>
        </p:spPr>
        <p:txBody>
          <a:bodyPr>
            <a:normAutofit fontScale="92500" lnSpcReduction="20000"/>
          </a:bodyPr>
          <a:lstStyle/>
          <a:p>
            <a:pPr>
              <a:buFont typeface="Wingdings" pitchFamily="2" charset="2"/>
              <a:buChar char="q"/>
            </a:pPr>
            <a:r>
              <a:rPr lang="id-ID" noProof="1" smtClean="0">
                <a:latin typeface="BakerSignet BT" pitchFamily="34" charset="0"/>
              </a:rPr>
              <a:t>Umat yang terdidik (</a:t>
            </a:r>
            <a:r>
              <a:rPr lang="id-ID" i="1" noProof="1" smtClean="0">
                <a:latin typeface="BakerSignet BT" pitchFamily="34" charset="0"/>
              </a:rPr>
              <a:t>al-ummah al-mutatsaqqafah</a:t>
            </a:r>
            <a:r>
              <a:rPr lang="id-ID" noProof="1" smtClean="0">
                <a:latin typeface="BakerSignet BT" pitchFamily="34" charset="0"/>
              </a:rPr>
              <a:t>) hingga mempunyai kesadaran umum tentang Islam, dan kesadaran politik.</a:t>
            </a:r>
          </a:p>
          <a:p>
            <a:pPr>
              <a:buFont typeface="Wingdings" pitchFamily="2" charset="2"/>
              <a:buChar char="q"/>
            </a:pPr>
            <a:r>
              <a:rPr lang="id-ID" noProof="1" smtClean="0">
                <a:latin typeface="BakerSignet BT" pitchFamily="34" charset="0"/>
              </a:rPr>
              <a:t>Kesadaran umum tentang Islam (</a:t>
            </a:r>
            <a:r>
              <a:rPr lang="id-ID" i="1" noProof="1" smtClean="0">
                <a:latin typeface="BakerSignet BT" pitchFamily="34" charset="0"/>
              </a:rPr>
              <a:t>al-wa’yu al-’am ‘an al-Islam</a:t>
            </a:r>
            <a:r>
              <a:rPr lang="id-ID" noProof="1" smtClean="0">
                <a:latin typeface="BakerSignet BT" pitchFamily="34" charset="0"/>
              </a:rPr>
              <a:t>): Umat paham sistem pemerintahan Islam, sistem ekonomi Islam, sistem sosial Islam, sistem pendidikan Islam, sistem sanksi hukum, politik luar negeri, dsb.</a:t>
            </a:r>
          </a:p>
          <a:p>
            <a:pPr>
              <a:buFont typeface="Wingdings" pitchFamily="2" charset="2"/>
              <a:buChar char="q"/>
            </a:pPr>
            <a:r>
              <a:rPr lang="id-ID" noProof="1" smtClean="0">
                <a:latin typeface="BakerSignet BT" pitchFamily="34" charset="0"/>
              </a:rPr>
              <a:t>Kesadaran politik (</a:t>
            </a:r>
            <a:r>
              <a:rPr lang="id-ID" i="1" noProof="1" smtClean="0">
                <a:latin typeface="BakerSignet BT" pitchFamily="34" charset="0"/>
              </a:rPr>
              <a:t>al-wa’yu as-siyasi</a:t>
            </a:r>
            <a:r>
              <a:rPr lang="id-ID" noProof="1" smtClean="0">
                <a:latin typeface="BakerSignet BT" pitchFamily="34" charset="0"/>
              </a:rPr>
              <a:t>): Umat paham kondisi, konstalasi dan peta dunia dari perspektif Islam.</a:t>
            </a:r>
            <a:endParaRPr lang="id-ID" noProof="1">
              <a:latin typeface="BakerSignet B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id-ID" b="1" noProof="1" smtClean="0"/>
              <a:t>Siapa yang Harus Menyiapkan?</a:t>
            </a:r>
            <a:endParaRPr lang="id-ID" b="1" noProof="1"/>
          </a:p>
        </p:txBody>
      </p:sp>
      <p:sp>
        <p:nvSpPr>
          <p:cNvPr id="3" name="Content Placeholder 2"/>
          <p:cNvSpPr>
            <a:spLocks noGrp="1"/>
          </p:cNvSpPr>
          <p:nvPr>
            <p:ph idx="1"/>
          </p:nvPr>
        </p:nvSpPr>
        <p:spPr>
          <a:xfrm>
            <a:off x="457200" y="1600200"/>
            <a:ext cx="8229600" cy="4953000"/>
          </a:xfrm>
        </p:spPr>
        <p:txBody>
          <a:bodyPr>
            <a:normAutofit lnSpcReduction="10000"/>
          </a:bodyPr>
          <a:lstStyle/>
          <a:p>
            <a:pPr>
              <a:buFont typeface="Wingdings" pitchFamily="2" charset="2"/>
              <a:buChar char="q"/>
            </a:pPr>
            <a:r>
              <a:rPr lang="id-ID" noProof="1" smtClean="0">
                <a:latin typeface="BakerSignet BT" pitchFamily="34" charset="0"/>
              </a:rPr>
              <a:t>Partai politik ideologis (</a:t>
            </a:r>
            <a:r>
              <a:rPr lang="id-ID" i="1" noProof="1" smtClean="0">
                <a:latin typeface="BakerSignet BT" pitchFamily="34" charset="0"/>
              </a:rPr>
              <a:t>hizbun siyasi mabda’i</a:t>
            </a:r>
            <a:r>
              <a:rPr lang="id-ID" noProof="1" smtClean="0">
                <a:latin typeface="BakerSignet BT" pitchFamily="34" charset="0"/>
              </a:rPr>
              <a:t>);</a:t>
            </a:r>
          </a:p>
          <a:p>
            <a:pPr>
              <a:buFont typeface="Wingdings" pitchFamily="2" charset="2"/>
              <a:buChar char="q"/>
            </a:pPr>
            <a:r>
              <a:rPr lang="id-ID" noProof="1" smtClean="0">
                <a:latin typeface="BakerSignet BT" pitchFamily="34" charset="0"/>
              </a:rPr>
              <a:t>Partai yang mempunyai </a:t>
            </a:r>
            <a:r>
              <a:rPr lang="id-ID" i="1" noProof="1" smtClean="0">
                <a:latin typeface="BakerSignet BT" pitchFamily="34" charset="0"/>
              </a:rPr>
              <a:t>master plan </a:t>
            </a:r>
            <a:r>
              <a:rPr lang="id-ID" noProof="1" smtClean="0">
                <a:latin typeface="BakerSignet BT" pitchFamily="34" charset="0"/>
              </a:rPr>
              <a:t>(rancangan induk perubahan), atau </a:t>
            </a:r>
            <a:r>
              <a:rPr lang="id-ID" i="1" noProof="1" smtClean="0">
                <a:latin typeface="BakerSignet BT" pitchFamily="34" charset="0"/>
              </a:rPr>
              <a:t>at-tsaqafah al-mutabannat </a:t>
            </a:r>
            <a:r>
              <a:rPr lang="id-ID" noProof="1" smtClean="0">
                <a:latin typeface="BakerSignet BT" pitchFamily="34" charset="0"/>
              </a:rPr>
              <a:t>(konsep yang diadopsi dan diperjuangkan) yang menjadi </a:t>
            </a:r>
            <a:r>
              <a:rPr lang="id-ID" i="1" noProof="1" smtClean="0">
                <a:latin typeface="BakerSignet BT" pitchFamily="34" charset="0"/>
              </a:rPr>
              <a:t>fikrah</a:t>
            </a:r>
            <a:r>
              <a:rPr lang="id-ID" noProof="1" smtClean="0">
                <a:latin typeface="BakerSignet BT" pitchFamily="34" charset="0"/>
              </a:rPr>
              <a:t>-nya: Sistem pemerintahan Islam, sistem ekonomi Islam, sistem sosial Islam, sistem pendidikan Islam, sistem sanksi, politik luar negeri, dsb.</a:t>
            </a:r>
          </a:p>
          <a:p>
            <a:pPr>
              <a:buFont typeface="Wingdings" pitchFamily="2" charset="2"/>
              <a:buChar char="q"/>
            </a:pPr>
            <a:r>
              <a:rPr lang="id-ID" noProof="1" smtClean="0">
                <a:latin typeface="BakerSignet BT" pitchFamily="34" charset="0"/>
              </a:rPr>
              <a:t>Partai yang mempunyai </a:t>
            </a:r>
            <a:r>
              <a:rPr lang="id-ID" i="1" noProof="1" smtClean="0">
                <a:latin typeface="BakerSignet BT" pitchFamily="34" charset="0"/>
              </a:rPr>
              <a:t>road map </a:t>
            </a:r>
            <a:r>
              <a:rPr lang="id-ID" noProof="1" smtClean="0">
                <a:latin typeface="BakerSignet BT" pitchFamily="34" charset="0"/>
              </a:rPr>
              <a:t>(peta jalan), atau </a:t>
            </a:r>
            <a:r>
              <a:rPr lang="id-ID" i="1" noProof="1" smtClean="0">
                <a:latin typeface="BakerSignet BT" pitchFamily="34" charset="0"/>
              </a:rPr>
              <a:t>thariqah</a:t>
            </a:r>
            <a:r>
              <a:rPr lang="id-ID" noProof="1" smtClean="0">
                <a:latin typeface="BakerSignet BT" pitchFamily="34" charset="0"/>
              </a:rPr>
              <a:t>. </a:t>
            </a:r>
            <a:r>
              <a:rPr lang="id-ID" i="1" noProof="1" smtClean="0">
                <a:latin typeface="BakerSignet BT" pitchFamily="34" charset="0"/>
              </a:rPr>
              <a:t>Thariqah</a:t>
            </a:r>
            <a:r>
              <a:rPr lang="id-ID" noProof="1" smtClean="0">
                <a:latin typeface="BakerSignet BT" pitchFamily="34" charset="0"/>
              </a:rPr>
              <a:t>-nya juga harus </a:t>
            </a:r>
            <a:r>
              <a:rPr lang="id-ID" i="1" noProof="1" smtClean="0">
                <a:latin typeface="BakerSignet BT" pitchFamily="34" charset="0"/>
              </a:rPr>
              <a:t>sahih</a:t>
            </a:r>
            <a:r>
              <a:rPr lang="id-ID" noProof="1" smtClean="0">
                <a:latin typeface="BakerSignet BT" pitchFamily="34" charset="0"/>
              </a:rPr>
              <a:t>.</a:t>
            </a:r>
            <a:endParaRPr lang="en-US" noProof="1" smtClean="0">
              <a:latin typeface="BakerSignet B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smtClean="0"/>
              <a:t>Bagaimana</a:t>
            </a:r>
            <a:r>
              <a:rPr lang="en-US" b="1" dirty="0" smtClean="0"/>
              <a:t> </a:t>
            </a:r>
            <a:r>
              <a:rPr lang="en-US" b="1" dirty="0" err="1" smtClean="0"/>
              <a:t>Caranya</a:t>
            </a:r>
            <a:r>
              <a:rPr lang="en-US" b="1" dirty="0" smtClean="0"/>
              <a:t>?</a:t>
            </a:r>
            <a:endParaRPr lang="en-US" b="1"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id-ID" sz="2800" noProof="1" smtClean="0">
                <a:latin typeface="BakerSignet BT" pitchFamily="34" charset="0"/>
              </a:rPr>
              <a:t>Satu-satunya metode yang sahih untuk mendapatkan kekuasaan dan mendirikan Khilafah adalah </a:t>
            </a:r>
            <a:r>
              <a:rPr lang="id-ID" sz="2800" i="1" noProof="1" smtClean="0">
                <a:latin typeface="BakerSignet BT" pitchFamily="34" charset="0"/>
              </a:rPr>
              <a:t>thalab an-nushrah</a:t>
            </a:r>
            <a:r>
              <a:rPr lang="id-ID" sz="2800" noProof="1" smtClean="0">
                <a:latin typeface="BakerSignet BT" pitchFamily="34" charset="0"/>
              </a:rPr>
              <a:t>.</a:t>
            </a:r>
            <a:endParaRPr lang="en-US" sz="2800" noProof="1" smtClean="0">
              <a:latin typeface="BakerSignet BT" pitchFamily="34" charset="0"/>
            </a:endParaRPr>
          </a:p>
          <a:p>
            <a:pPr>
              <a:buFont typeface="Wingdings" pitchFamily="2" charset="2"/>
              <a:buChar char="q"/>
            </a:pPr>
            <a:r>
              <a:rPr lang="en-US" sz="2800" noProof="1" smtClean="0">
                <a:latin typeface="BakerSignet BT" pitchFamily="34" charset="0"/>
              </a:rPr>
              <a:t>Metode </a:t>
            </a:r>
            <a:r>
              <a:rPr lang="en-US" sz="2800" i="1" noProof="1" smtClean="0">
                <a:latin typeface="BakerSignet BT" pitchFamily="34" charset="0"/>
              </a:rPr>
              <a:t>thalab an-nushrah </a:t>
            </a:r>
            <a:r>
              <a:rPr lang="en-US" sz="2800" noProof="1" smtClean="0">
                <a:latin typeface="BakerSignet BT" pitchFamily="34" charset="0"/>
              </a:rPr>
              <a:t>dijelaskan oleh al-’Allamah Syaikh Muhammad Khair Haikal:</a:t>
            </a:r>
            <a:endParaRPr lang="ar-SA" sz="2800" noProof="1" smtClean="0">
              <a:latin typeface="BakerSignet BT" pitchFamily="34" charset="0"/>
            </a:endParaRPr>
          </a:p>
          <a:p>
            <a:pPr>
              <a:buNone/>
            </a:pPr>
            <a:endParaRPr lang="en-US" sz="1200" noProof="1" smtClean="0">
              <a:latin typeface="BakerSignet BT" pitchFamily="34" charset="0"/>
            </a:endParaRPr>
          </a:p>
          <a:p>
            <a:pPr marL="457200" indent="0" algn="r" rtl="1">
              <a:buFont typeface="Wingdings" pitchFamily="2" charset="2"/>
              <a:buChar char="ü"/>
            </a:pPr>
            <a:r>
              <a:rPr lang="ar-SA" sz="3600" noProof="1" smtClean="0">
                <a:latin typeface="BakerSignet BT" pitchFamily="34" charset="0"/>
                <a:cs typeface="Traditional Arabic" pitchFamily="2" charset="-78"/>
              </a:rPr>
              <a:t>طلب النصرة بعد اشتداد الأذى؛</a:t>
            </a:r>
          </a:p>
          <a:p>
            <a:pPr marL="457200" indent="0" algn="r" rtl="1">
              <a:buFont typeface="Wingdings" pitchFamily="2" charset="2"/>
              <a:buChar char="ü"/>
            </a:pPr>
            <a:r>
              <a:rPr lang="ar-SA" sz="3600" noProof="1" smtClean="0">
                <a:latin typeface="BakerSignet BT" pitchFamily="34" charset="0"/>
                <a:cs typeface="Traditional Arabic" pitchFamily="2" charset="-78"/>
              </a:rPr>
              <a:t>عرض الرسول نفسه على زعماء القبائل </a:t>
            </a:r>
          </a:p>
          <a:p>
            <a:pPr marL="457200" indent="0" algn="r" rtl="1">
              <a:buFont typeface="Wingdings" pitchFamily="2" charset="2"/>
              <a:buChar char="ü"/>
            </a:pPr>
            <a:r>
              <a:rPr lang="ar-SA" sz="3600" noProof="1" smtClean="0">
                <a:latin typeface="BakerSignet BT" pitchFamily="34" charset="0"/>
                <a:cs typeface="Traditional Arabic" pitchFamily="2" charset="-78"/>
              </a:rPr>
              <a:t>حصر طلب النصرة بين زعماء القبائل، وذوي الشرف </a:t>
            </a:r>
          </a:p>
          <a:p>
            <a:pPr marL="803275" indent="-346075" algn="r" rtl="1">
              <a:buNone/>
            </a:pPr>
            <a:r>
              <a:rPr lang="ar-SA" sz="3600" noProof="1" smtClean="0">
                <a:latin typeface="BakerSignet BT" pitchFamily="34" charset="0"/>
                <a:cs typeface="Traditional Arabic" pitchFamily="2" charset="-78"/>
              </a:rPr>
              <a:t>	والمكانة؛</a:t>
            </a:r>
            <a:endParaRPr lang="id-ID" sz="3600" noProof="1">
              <a:latin typeface="BakerSignet BT" pitchFamily="34" charset="0"/>
              <a:cs typeface="Traditional Arabic"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32323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323232"/>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TotalTime>
  <Words>809</Words>
  <Application>Microsoft Office PowerPoint</Application>
  <PresentationFormat>On-screen Show (4:3)</PresentationFormat>
  <Paragraphs>64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MENGAPA KHILAFAH BELUM TEGAK?</vt:lpstr>
      <vt:lpstr>Prasyarat Negara Khilafah </vt:lpstr>
      <vt:lpstr>Slide 3</vt:lpstr>
      <vt:lpstr>Slide 4</vt:lpstr>
      <vt:lpstr>Khilafah Masalah Nashrullah</vt:lpstr>
      <vt:lpstr>Slide 6</vt:lpstr>
      <vt:lpstr>Hukum Sebab-Akibat Agar Prasyarat itu Terwujud?</vt:lpstr>
      <vt:lpstr>Siapa yang Harus Menyiapkan?</vt:lpstr>
      <vt:lpstr>Bagaimana Caranya?</vt:lpstr>
      <vt:lpstr>Slide 10</vt:lpstr>
      <vt:lpstr>Slide 11</vt:lpstr>
      <vt:lpstr>Slide 12</vt:lpstr>
      <vt:lpstr>Kapan Khilafah Berdiri?</vt:lpstr>
      <vt:lpstr>Slide 14</vt:lpstr>
    </vt:vector>
  </TitlesOfParts>
  <Company>Salma and Brothers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Salma</dc:creator>
  <cp:lastModifiedBy>Salma</cp:lastModifiedBy>
  <cp:revision>35</cp:revision>
  <dcterms:created xsi:type="dcterms:W3CDTF">2011-03-11T13:58:28Z</dcterms:created>
  <dcterms:modified xsi:type="dcterms:W3CDTF">2011-03-11T23:52:59Z</dcterms:modified>
</cp:coreProperties>
</file>